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16" r:id="rId7"/>
  </p:sldMasterIdLst>
  <p:notesMasterIdLst>
    <p:notesMasterId r:id="rId33"/>
  </p:notesMasterIdLst>
  <p:sldIdLst>
    <p:sldId id="278" r:id="rId8"/>
    <p:sldId id="339" r:id="rId9"/>
    <p:sldId id="3875" r:id="rId10"/>
    <p:sldId id="257" r:id="rId11"/>
    <p:sldId id="279" r:id="rId12"/>
    <p:sldId id="309" r:id="rId13"/>
    <p:sldId id="294" r:id="rId14"/>
    <p:sldId id="269" r:id="rId15"/>
    <p:sldId id="3876" r:id="rId16"/>
    <p:sldId id="3869" r:id="rId17"/>
    <p:sldId id="296" r:id="rId18"/>
    <p:sldId id="340" r:id="rId19"/>
    <p:sldId id="341" r:id="rId20"/>
    <p:sldId id="343" r:id="rId21"/>
    <p:sldId id="3861" r:id="rId22"/>
    <p:sldId id="3873" r:id="rId23"/>
    <p:sldId id="290" r:id="rId24"/>
    <p:sldId id="3872" r:id="rId25"/>
    <p:sldId id="3836" r:id="rId26"/>
    <p:sldId id="297" r:id="rId27"/>
    <p:sldId id="281" r:id="rId28"/>
    <p:sldId id="280" r:id="rId29"/>
    <p:sldId id="3867" r:id="rId30"/>
    <p:sldId id="3865" r:id="rId31"/>
    <p:sldId id="3868" r:id="rId3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Fall 2021</a:t>
          </a:r>
        </a:p>
        <a:p>
          <a:r>
            <a:rPr lang="en-US" b="0" i="0" u="none" dirty="0"/>
            <a:t>GO Team Developed 2021-2025 Strategic Plan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Summer</a:t>
          </a:r>
        </a:p>
        <a:p>
          <a:r>
            <a:rPr lang="en-US" dirty="0"/>
            <a:t>School Leadership completed Needs Assessment and defined overarching needs for SY22-23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August</a:t>
          </a:r>
        </a:p>
        <a:p>
          <a:r>
            <a:rPr lang="en-US" b="0" u="none" dirty="0"/>
            <a:t>School Leadership completed 2022-2023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Sept. – Dec. </a:t>
          </a:r>
        </a:p>
        <a:p>
          <a:r>
            <a:rPr lang="en-US" b="0" u="none" dirty="0"/>
            <a:t>Utilizing current data, the </a:t>
          </a:r>
          <a:r>
            <a:rPr lang="en-US" b="1" u="none" dirty="0"/>
            <a:t>GO Team </a:t>
          </a:r>
          <a:r>
            <a:rPr lang="en-US" b="0" u="none" dirty="0"/>
            <a:t>will review &amp; possibly update the school strategic priorities and plan 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Before Winter Break</a:t>
          </a:r>
        </a:p>
        <a:p>
          <a:r>
            <a:rPr lang="en-US" b="1" dirty="0"/>
            <a:t>GO Team </a:t>
          </a:r>
          <a:r>
            <a:rPr lang="en-US" dirty="0"/>
            <a:t>will take action (vote) on the rank of the strategic plan priorities for SY23-24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dirty="0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Plan Priority</a:t>
          </a:r>
        </a:p>
      </dsp:txBody>
      <dsp:txXfrm>
        <a:off x="44665" y="764205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208381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CIP SMART GOAL</a:t>
          </a:r>
        </a:p>
      </dsp:txBody>
      <dsp:txXfrm>
        <a:off x="3033928" y="764205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208381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INDICATOR</a:t>
          </a:r>
        </a:p>
      </dsp:txBody>
      <dsp:txXfrm>
        <a:off x="6023190" y="764205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GO Team Developed 2021-2025 Strategic Plan</a:t>
          </a:r>
          <a:endParaRPr lang="en-US" sz="1100" kern="1200" dirty="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Leadership completed Needs Assessment and defined overarching needs for SY22-23</a:t>
          </a:r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Leadership completed 2022-2023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Sept. – Dec.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Utilizing current data, the </a:t>
          </a:r>
          <a:r>
            <a:rPr lang="en-US" sz="1100" b="1" u="none" kern="1200" dirty="0"/>
            <a:t>GO Team </a:t>
          </a:r>
          <a:r>
            <a:rPr lang="en-US" sz="1100" b="0" u="none" kern="1200" dirty="0"/>
            <a:t>will review &amp; possibly update the school strategic priorities and plan </a:t>
          </a:r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GO Team </a:t>
          </a:r>
          <a:r>
            <a:rPr lang="en-US" sz="1100" kern="1200" dirty="0"/>
            <a:t>will take action (vote) on the rank of the strategic plan priorities for SY23-24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7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38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Benchmark data needs to be pulled again </a:t>
            </a:r>
            <a:endParaRPr dirty="0"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978135" y="8842033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3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Benchmark data needs to be pulled again </a:t>
            </a:r>
            <a:endParaRPr dirty="0"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978135" y="8842033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65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Benchmark data needs to be pulled again </a:t>
            </a:r>
            <a:endParaRPr dirty="0"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978135" y="8842033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06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75" y="1"/>
            <a:ext cx="12210876" cy="6866447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563533" y="2132933"/>
            <a:ext cx="4596400" cy="3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6742517" y="2132933"/>
            <a:ext cx="4596400" cy="3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272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1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3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6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9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3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90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3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5413603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522995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4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3A37B-03A8-45AB-AD5B-CA6F968A1E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8507"/>
      </p:ext>
    </p:extLst>
  </p:cSld>
  <p:clrMapOvr>
    <a:masterClrMapping/>
  </p:clrMapOvr>
  <p:transition spd="slow"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76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591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02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2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4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89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7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07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87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36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730" r:id="rId21"/>
    <p:sldLayoutId id="2147483731" r:id="rId22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349" y="3483864"/>
            <a:ext cx="4689986" cy="878908"/>
          </a:xfrm>
        </p:spPr>
        <p:txBody>
          <a:bodyPr/>
          <a:lstStyle/>
          <a:p>
            <a:r>
              <a:rPr lang="en-US" dirty="0"/>
              <a:t>Sylvan Hills Middle School September 20, 2023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91703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535139"/>
              </p:ext>
            </p:extLst>
          </p:nvPr>
        </p:nvGraphicFramePr>
        <p:xfrm>
          <a:off x="3199384" y="1211156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653837"/>
              </p:ext>
            </p:extLst>
          </p:nvPr>
        </p:nvGraphicFramePr>
        <p:xfrm>
          <a:off x="3175000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62562" y="637417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CC70B-EDB8-4CFD-1D31-2D76B4C0A7B5}"/>
              </a:ext>
            </a:extLst>
          </p:cNvPr>
          <p:cNvSpPr txBox="1"/>
          <p:nvPr/>
        </p:nvSpPr>
        <p:spPr>
          <a:xfrm>
            <a:off x="1212574" y="118729"/>
            <a:ext cx="976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MAP COMPARISON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BB185-81DC-15AA-D65F-9EA0F7F30C9B}"/>
              </a:ext>
            </a:extLst>
          </p:cNvPr>
          <p:cNvSpPr txBox="1"/>
          <p:nvPr/>
        </p:nvSpPr>
        <p:spPr>
          <a:xfrm>
            <a:off x="3774690" y="1039137"/>
            <a:ext cx="464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SCHOOL vs DISTRICT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E1DD-5EBF-52D6-01C1-CAA8E6B4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8" y="1965389"/>
            <a:ext cx="11481483" cy="1003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FDC2-26C8-A8FA-1375-9270C50EE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9" y="3668093"/>
            <a:ext cx="11481482" cy="1003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2F21E5-BD03-96A1-8964-F8F6FAD543DA}"/>
              </a:ext>
            </a:extLst>
          </p:cNvPr>
          <p:cNvSpPr txBox="1"/>
          <p:nvPr/>
        </p:nvSpPr>
        <p:spPr>
          <a:xfrm>
            <a:off x="11596314" y="386200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23CF9-996E-9A35-675F-B3DEC3E0750E}"/>
              </a:ext>
            </a:extLst>
          </p:cNvPr>
          <p:cNvSpPr txBox="1"/>
          <p:nvPr/>
        </p:nvSpPr>
        <p:spPr>
          <a:xfrm>
            <a:off x="11653654" y="4209801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66A6-7E67-C5D6-3A64-B7063EDE8AF7}"/>
              </a:ext>
            </a:extLst>
          </p:cNvPr>
          <p:cNvSpPr txBox="1"/>
          <p:nvPr/>
        </p:nvSpPr>
        <p:spPr>
          <a:xfrm>
            <a:off x="2098752" y="5322764"/>
            <a:ext cx="816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What do you notice? What do you note? 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162817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62562" y="637417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CC70B-EDB8-4CFD-1D31-2D76B4C0A7B5}"/>
              </a:ext>
            </a:extLst>
          </p:cNvPr>
          <p:cNvSpPr txBox="1"/>
          <p:nvPr/>
        </p:nvSpPr>
        <p:spPr>
          <a:xfrm>
            <a:off x="1212574" y="118729"/>
            <a:ext cx="976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MAP COMPARISON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BB185-81DC-15AA-D65F-9EA0F7F30C9B}"/>
              </a:ext>
            </a:extLst>
          </p:cNvPr>
          <p:cNvSpPr txBox="1"/>
          <p:nvPr/>
        </p:nvSpPr>
        <p:spPr>
          <a:xfrm>
            <a:off x="4917631" y="963837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Subgroup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66A6-7E67-C5D6-3A64-B7063EDE8AF7}"/>
              </a:ext>
            </a:extLst>
          </p:cNvPr>
          <p:cNvSpPr txBox="1"/>
          <p:nvPr/>
        </p:nvSpPr>
        <p:spPr>
          <a:xfrm>
            <a:off x="2098752" y="5322764"/>
            <a:ext cx="816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What do you notice? What do you note? What do you wonder?</a:t>
            </a:r>
          </a:p>
        </p:txBody>
      </p:sp>
      <p:pic>
        <p:nvPicPr>
          <p:cNvPr id="5" name="Picture 4" descr="A green and yellow bar graph&#10;&#10;Description automatically generated">
            <a:extLst>
              <a:ext uri="{FF2B5EF4-FFF2-40B4-BE49-F238E27FC236}">
                <a16:creationId xmlns:a16="http://schemas.microsoft.com/office/drawing/2014/main" id="{263CFB58-5894-0349-EBE2-3627CFE54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8"/>
          <a:stretch/>
        </p:blipFill>
        <p:spPr>
          <a:xfrm>
            <a:off x="428099" y="2292537"/>
            <a:ext cx="11335801" cy="1117922"/>
          </a:xfrm>
          <a:prstGeom prst="rect">
            <a:avLst/>
          </a:prstGeom>
        </p:spPr>
      </p:pic>
      <p:pic>
        <p:nvPicPr>
          <p:cNvPr id="7" name="Picture 6" descr="A red rectangular bar with white text&#10;&#10;Description automatically generated">
            <a:extLst>
              <a:ext uri="{FF2B5EF4-FFF2-40B4-BE49-F238E27FC236}">
                <a16:creationId xmlns:a16="http://schemas.microsoft.com/office/drawing/2014/main" id="{EB8F5B68-23EF-2713-A82A-C22652F76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50445"/>
          <a:stretch/>
        </p:blipFill>
        <p:spPr>
          <a:xfrm>
            <a:off x="431923" y="4092828"/>
            <a:ext cx="11499675" cy="1096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D1B16D-E480-F09D-730D-C7CF782352E6}"/>
              </a:ext>
            </a:extLst>
          </p:cNvPr>
          <p:cNvSpPr txBox="1"/>
          <p:nvPr/>
        </p:nvSpPr>
        <p:spPr>
          <a:xfrm>
            <a:off x="349998" y="1746275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Gifted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72E9-1855-095B-A585-2765F7FEC914}"/>
              </a:ext>
            </a:extLst>
          </p:cNvPr>
          <p:cNvSpPr txBox="1"/>
          <p:nvPr/>
        </p:nvSpPr>
        <p:spPr>
          <a:xfrm>
            <a:off x="355376" y="357718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SWD</a:t>
            </a:r>
          </a:p>
        </p:txBody>
      </p:sp>
    </p:spTree>
    <p:extLst>
      <p:ext uri="{BB962C8B-B14F-4D97-AF65-F5344CB8AC3E}">
        <p14:creationId xmlns:p14="http://schemas.microsoft.com/office/powerpoint/2010/main" val="12841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62562" y="637417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CC70B-EDB8-4CFD-1D31-2D76B4C0A7B5}"/>
              </a:ext>
            </a:extLst>
          </p:cNvPr>
          <p:cNvSpPr txBox="1"/>
          <p:nvPr/>
        </p:nvSpPr>
        <p:spPr>
          <a:xfrm>
            <a:off x="1212574" y="118729"/>
            <a:ext cx="976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MAP COMPARISON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BB185-81DC-15AA-D65F-9EA0F7F30C9B}"/>
              </a:ext>
            </a:extLst>
          </p:cNvPr>
          <p:cNvSpPr txBox="1"/>
          <p:nvPr/>
        </p:nvSpPr>
        <p:spPr>
          <a:xfrm>
            <a:off x="3274555" y="950310"/>
            <a:ext cx="581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Grade Level Comparison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66A6-7E67-C5D6-3A64-B7063EDE8AF7}"/>
              </a:ext>
            </a:extLst>
          </p:cNvPr>
          <p:cNvSpPr txBox="1"/>
          <p:nvPr/>
        </p:nvSpPr>
        <p:spPr>
          <a:xfrm>
            <a:off x="2217285" y="5687864"/>
            <a:ext cx="816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What do you notice? What do you note? What do you wonder?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7A8E3-B8CF-D9AD-83FF-E2B9A4F71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" y="1875026"/>
            <a:ext cx="11905266" cy="1291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A3852-6E8B-2CB4-DCCB-7A100BBF4321}"/>
              </a:ext>
            </a:extLst>
          </p:cNvPr>
          <p:cNvSpPr txBox="1"/>
          <p:nvPr/>
        </p:nvSpPr>
        <p:spPr>
          <a:xfrm>
            <a:off x="11585808" y="221298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88D5-7845-0641-BDC3-853CC9200019}"/>
              </a:ext>
            </a:extLst>
          </p:cNvPr>
          <p:cNvSpPr txBox="1"/>
          <p:nvPr/>
        </p:nvSpPr>
        <p:spPr>
          <a:xfrm>
            <a:off x="11673494" y="2520760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54C6D-30E4-F82F-06E5-A6675B88EB10}"/>
              </a:ext>
            </a:extLst>
          </p:cNvPr>
          <p:cNvSpPr txBox="1"/>
          <p:nvPr/>
        </p:nvSpPr>
        <p:spPr>
          <a:xfrm flipH="1">
            <a:off x="11659323" y="2828537"/>
            <a:ext cx="43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D877C-2834-CC5A-0932-A37E95BAD9BF}"/>
              </a:ext>
            </a:extLst>
          </p:cNvPr>
          <p:cNvSpPr txBox="1"/>
          <p:nvPr/>
        </p:nvSpPr>
        <p:spPr>
          <a:xfrm>
            <a:off x="-32793" y="148262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Fall 22-23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9C3CB4-404F-7120-1418-B1483460F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" y="3948130"/>
            <a:ext cx="12017761" cy="14832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19D489-DAD0-B606-91DE-A60A112A07CB}"/>
              </a:ext>
            </a:extLst>
          </p:cNvPr>
          <p:cNvSpPr txBox="1"/>
          <p:nvPr/>
        </p:nvSpPr>
        <p:spPr>
          <a:xfrm>
            <a:off x="0" y="3476241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Fall 23-24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9EE0C-3F51-0956-4E15-5A4082B328B8}"/>
              </a:ext>
            </a:extLst>
          </p:cNvPr>
          <p:cNvSpPr txBox="1"/>
          <p:nvPr/>
        </p:nvSpPr>
        <p:spPr>
          <a:xfrm flipH="1">
            <a:off x="11777170" y="4301735"/>
            <a:ext cx="43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F80F65-52FE-48A7-BFD7-9047C8A82845}"/>
              </a:ext>
            </a:extLst>
          </p:cNvPr>
          <p:cNvSpPr txBox="1"/>
          <p:nvPr/>
        </p:nvSpPr>
        <p:spPr>
          <a:xfrm flipH="1">
            <a:off x="11877653" y="4963117"/>
            <a:ext cx="43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56587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15A7A-BF2D-0FA0-84BE-201E5BB2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1480865"/>
            <a:ext cx="10890504" cy="4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903FA-B29C-843A-F908-D2014D17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" y="1957182"/>
            <a:ext cx="10132142" cy="36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/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 dirty="0"/>
              <a:t>Glows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10331"/>
            <a:ext cx="3741928" cy="2278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 dirty="0"/>
              <a:t>Grows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3741928" cy="2384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are we on target to successfully ACCOMPLISH our priorities?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457200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 dirty="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r>
              <a:rPr lang="en-US" b="1" kern="1200" dirty="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2482231" y="2163390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do you notice?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are your wonderings?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58008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4800" b="1" dirty="0"/>
              <a:t> </a:t>
            </a:r>
            <a:r>
              <a:rPr lang="en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Agenda</a:t>
            </a:r>
            <a:endParaRPr lang="en-US" sz="426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884" y="1757333"/>
            <a:ext cx="6348761" cy="510066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600" b="1" dirty="0"/>
              <a:t>Call to Order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Norms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Roll Call</a:t>
            </a:r>
            <a:endParaRPr lang="en-US" sz="1600" dirty="0"/>
          </a:p>
          <a:p>
            <a:pPr lvl="0">
              <a:lnSpc>
                <a:spcPct val="100000"/>
              </a:lnSpc>
            </a:pPr>
            <a:r>
              <a:rPr lang="en-US" sz="1600" b="1" dirty="0"/>
              <a:t>Action Items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Approval of Agenda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Approval of Previous Minutes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Discussion Items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SHMS CIP &amp; Strategic Plan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Progress on the Strategic Plan Priorities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Ranking Strategic Plan Priorities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Spring 2023 MAP vs Fall 2023 MAP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Information Items/ Announcements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	Leveling Report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Homecoming Game &amp; Dance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New Asst. Principal Start Date</a:t>
            </a:r>
          </a:p>
          <a:p>
            <a:pPr lvl="0">
              <a:lnSpc>
                <a:spcPct val="100000"/>
              </a:lnSpc>
            </a:pPr>
            <a:r>
              <a:rPr lang="en-US" sz="1600" b="1" dirty="0"/>
              <a:t>Adjournment</a:t>
            </a:r>
            <a:endParaRPr lang="en-US" sz="1600" dirty="0"/>
          </a:p>
          <a:p>
            <a:pPr marL="135463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64252-8325-3B4F-A912-06EDE3C38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70" y="2118165"/>
            <a:ext cx="4304036" cy="43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669438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05737"/>
              </p:ext>
            </p:extLst>
          </p:nvPr>
        </p:nvGraphicFramePr>
        <p:xfrm>
          <a:off x="4219575" y="4313176"/>
          <a:ext cx="6397534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Principal: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input change in allocation for your school and discuss how you are going to address the change in allocation)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 dirty="0"/>
              <a:t>Information about</a:t>
            </a:r>
            <a:br>
              <a:rPr lang="en-US" sz="2800" dirty="0"/>
            </a:br>
            <a:r>
              <a:rPr lang="en-US" sz="2800" dirty="0"/>
              <a:t>our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F3E69-1FB6-C5C4-7DFB-6D8BFA2D7C76}"/>
              </a:ext>
            </a:extLst>
          </p:cNvPr>
          <p:cNvSpPr txBox="1"/>
          <p:nvPr/>
        </p:nvSpPr>
        <p:spPr>
          <a:xfrm>
            <a:off x="1137564" y="1553886"/>
            <a:ext cx="10365587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Community Partners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Student Engagement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STEAM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Houses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Parent Engagement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70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ard with orange circles and blue text&#10;&#10;Description automatically generated">
            <a:extLst>
              <a:ext uri="{FF2B5EF4-FFF2-40B4-BE49-F238E27FC236}">
                <a16:creationId xmlns:a16="http://schemas.microsoft.com/office/drawing/2014/main" id="{17FD44E3-0524-4698-B1B8-952ED811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395CD-4831-10C8-8F0C-0DB901D75DB2}"/>
              </a:ext>
            </a:extLst>
          </p:cNvPr>
          <p:cNvSpPr txBox="1"/>
          <p:nvPr/>
        </p:nvSpPr>
        <p:spPr>
          <a:xfrm>
            <a:off x="2711822" y="3056982"/>
            <a:ext cx="229496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 for </a:t>
            </a:r>
            <a:r>
              <a:rPr lang="en-US" b="1" dirty="0">
                <a:solidFill>
                  <a:schemeClr val="accent6"/>
                </a:solidFill>
              </a:rPr>
              <a:t>AT LEAST 3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of your GO Team members to attend!</a:t>
            </a:r>
          </a:p>
        </p:txBody>
      </p:sp>
    </p:spTree>
    <p:extLst>
      <p:ext uri="{BB962C8B-B14F-4D97-AF65-F5344CB8AC3E}">
        <p14:creationId xmlns:p14="http://schemas.microsoft.com/office/powerpoint/2010/main" val="316526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97" y="541867"/>
            <a:ext cx="4863967" cy="631613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5659174" y="80203"/>
            <a:ext cx="524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4415884" y="1214220"/>
            <a:ext cx="7511033" cy="440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lnSpc>
                <a:spcPct val="110000"/>
              </a:lnSpc>
              <a:buSzPts val="2400"/>
              <a:buChar char="•"/>
            </a:pPr>
            <a:r>
              <a:rPr lang="en-US" sz="2133" dirty="0"/>
              <a:t>Being present and engaging meaningfully so that we can learn from each other (i.e. Cameras on)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FontTx/>
              <a:buChar char="•"/>
            </a:pPr>
            <a:r>
              <a:rPr lang="en-US" sz="2133" dirty="0"/>
              <a:t>Muting your microphone (</a:t>
            </a:r>
            <a:r>
              <a:rPr lang="en-US" sz="2133" b="1" dirty="0"/>
              <a:t>VIRTUAL</a:t>
            </a:r>
            <a:r>
              <a:rPr lang="en-US" sz="2133" dirty="0"/>
              <a:t>) and </a:t>
            </a:r>
            <a:r>
              <a:rPr lang="en-US" sz="2133" i="1" dirty="0"/>
              <a:t>minimizing</a:t>
            </a:r>
            <a:r>
              <a:rPr lang="en-US" sz="2133" dirty="0"/>
              <a:t> extraneous conversations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FontTx/>
              <a:buChar char="•"/>
            </a:pPr>
            <a:r>
              <a:rPr lang="en-US" sz="2133" dirty="0"/>
              <a:t>Assuming good will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Char char="•"/>
            </a:pPr>
            <a:r>
              <a:rPr lang="en-US" sz="2133" dirty="0"/>
              <a:t>Allowing all voices of the team to be heard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Char char="•"/>
            </a:pPr>
            <a:r>
              <a:rPr lang="en-US" sz="2133" dirty="0"/>
              <a:t>Focusing on the day’s content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Char char="•"/>
            </a:pPr>
            <a:r>
              <a:rPr lang="en-US" sz="2133" dirty="0"/>
              <a:t>Starting and ending on time</a:t>
            </a:r>
          </a:p>
          <a:p>
            <a:pPr marL="304792" indent="-304792">
              <a:lnSpc>
                <a:spcPct val="110000"/>
              </a:lnSpc>
              <a:spcBef>
                <a:spcPts val="933"/>
              </a:spcBef>
              <a:buSzPts val="2400"/>
              <a:buChar char="•"/>
            </a:pPr>
            <a:r>
              <a:rPr lang="en-US" sz="2133" dirty="0"/>
              <a:t>Being gracious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38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4800" b="1" dirty="0"/>
              <a:t>Action Items</a:t>
            </a:r>
            <a:endParaRPr sz="48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6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4275773" y="2561340"/>
            <a:ext cx="7181092" cy="30475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733" dirty="0"/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sz="3733" dirty="0"/>
              <a:t>Approval of Previous Minutes</a:t>
            </a:r>
          </a:p>
          <a:p>
            <a:pPr lvl="1">
              <a:buFont typeface="Wingdings" pitchFamily="2" charset="2"/>
              <a:buChar char="ü"/>
            </a:pPr>
            <a:endParaRPr lang="en-US" sz="3733" dirty="0"/>
          </a:p>
          <a:p>
            <a:pPr marL="745048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6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9" y="3298906"/>
            <a:ext cx="2820853" cy="2820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118841" y="2309697"/>
            <a:ext cx="5695692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63236-994D-B5A0-CEFE-B96E80B201B7}"/>
              </a:ext>
            </a:extLst>
          </p:cNvPr>
          <p:cNvSpPr txBox="1"/>
          <p:nvPr/>
        </p:nvSpPr>
        <p:spPr>
          <a:xfrm>
            <a:off x="2971800" y="3228299"/>
            <a:ext cx="615875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/>
              <a:t>Ms. Crawley-James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403479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10" y="1439933"/>
            <a:ext cx="6578370" cy="5014588"/>
          </a:xfrm>
        </p:spPr>
        <p:txBody>
          <a:bodyPr/>
          <a:lstStyle/>
          <a:p>
            <a:r>
              <a:rPr lang="en-US" dirty="0"/>
              <a:t>School CIP</a:t>
            </a:r>
          </a:p>
          <a:p>
            <a:r>
              <a:rPr lang="en-US" dirty="0"/>
              <a:t>	Strategic Plan &amp; Priorities Review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Data Discussion</a:t>
            </a:r>
          </a:p>
          <a:p>
            <a:r>
              <a:rPr lang="en-US" dirty="0"/>
              <a:t>	Spring MAPS</a:t>
            </a:r>
          </a:p>
          <a:p>
            <a:r>
              <a:rPr lang="en-US" dirty="0"/>
              <a:t>	GMAS</a:t>
            </a:r>
          </a:p>
          <a:p>
            <a:r>
              <a:rPr lang="en-US" dirty="0"/>
              <a:t>Principal’s Report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	Information about our school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0FBFB-EECD-BC49-B3EC-81FD66424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464A7-C136-8C4A-9F54-323080A66001}"/>
              </a:ext>
            </a:extLst>
          </p:cNvPr>
          <p:cNvSpPr/>
          <p:nvPr/>
        </p:nvSpPr>
        <p:spPr>
          <a:xfrm>
            <a:off x="1753307" y="850833"/>
            <a:ext cx="895302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333" b="1" spc="67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 TEAM MEMBERS 23-24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94EC2-747C-C04B-BB6B-468EFA46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0870"/>
              </p:ext>
            </p:extLst>
          </p:nvPr>
        </p:nvGraphicFramePr>
        <p:xfrm>
          <a:off x="1485665" y="1794618"/>
          <a:ext cx="9890452" cy="5364480"/>
        </p:xfrm>
        <a:graphic>
          <a:graphicData uri="http://schemas.openxmlformats.org/drawingml/2006/table">
            <a:tbl>
              <a:tblPr firstRow="1" bandRow="1"/>
              <a:tblGrid>
                <a:gridCol w="4945226">
                  <a:extLst>
                    <a:ext uri="{9D8B030D-6E8A-4147-A177-3AD203B41FA5}">
                      <a16:colId xmlns:a16="http://schemas.microsoft.com/office/drawing/2014/main" val="868217347"/>
                    </a:ext>
                  </a:extLst>
                </a:gridCol>
                <a:gridCol w="4945226">
                  <a:extLst>
                    <a:ext uri="{9D8B030D-6E8A-4147-A177-3AD203B41FA5}">
                      <a16:colId xmlns:a16="http://schemas.microsoft.com/office/drawing/2014/main" val="4274735305"/>
                    </a:ext>
                  </a:extLst>
                </a:gridCol>
              </a:tblGrid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</a:t>
                      </a:r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ROLE</a:t>
                      </a:r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72244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Mr. Larry A. Guilford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Principal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39644995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Jessica Bracey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14042721"/>
                  </a:ext>
                </a:extLst>
              </a:tr>
              <a:tr h="4729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</a:t>
                      </a:r>
                      <a:r>
                        <a:rPr lang="en-US" sz="2400" dirty="0" err="1"/>
                        <a:t>Devette</a:t>
                      </a:r>
                      <a:r>
                        <a:rPr lang="en-US" sz="2400" dirty="0"/>
                        <a:t> Wilson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0257173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</a:t>
                      </a:r>
                      <a:r>
                        <a:rPr lang="en-US" sz="2400" baseline="0" dirty="0"/>
                        <a:t> Qiana Gordon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647218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Jayla Bailey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Staff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11988033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Diamond Leben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Staff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74040363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Ms. Sabrina Crawley- James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Staff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4621731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Mr. Durand Bailey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Community Member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93067022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Mr. Tony Owens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Community Member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7947234"/>
                  </a:ext>
                </a:extLst>
              </a:tr>
              <a:tr h="4385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Ms. Cassandra Mack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Swing Seat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90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8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000" y="1873123"/>
            <a:ext cx="1620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200" b="1" i="1" spc="-2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868" y="2327148"/>
            <a:ext cx="4003675" cy="65530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spcBef>
                <a:spcPts val="310"/>
              </a:spcBef>
            </a:pPr>
            <a:r>
              <a:rPr sz="1000" b="1" spc="-5" dirty="0">
                <a:latin typeface="Calibri"/>
                <a:cs typeface="Calibri"/>
              </a:rPr>
              <a:t>1</a:t>
            </a:r>
            <a:r>
              <a:rPr sz="1000" b="1" spc="-10" dirty="0">
                <a:latin typeface="Calibri"/>
                <a:cs typeface="Calibri"/>
              </a:rPr>
              <a:t>A</a:t>
            </a:r>
            <a:r>
              <a:rPr sz="1000" b="1" spc="-5" dirty="0">
                <a:latin typeface="Calibri"/>
                <a:cs typeface="Calibri"/>
              </a:rPr>
              <a:t>.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 err="1">
                <a:latin typeface="Calibri"/>
                <a:cs typeface="Calibri"/>
              </a:rPr>
              <a:t>t</a:t>
            </a:r>
            <a:r>
              <a:rPr sz="1000" dirty="0" err="1">
                <a:latin typeface="Calibri"/>
                <a:cs typeface="Calibri"/>
              </a:rPr>
              <a:t>b</a:t>
            </a:r>
            <a:r>
              <a:rPr sz="1000" spc="-5" dirty="0" err="1">
                <a:latin typeface="Calibri"/>
                <a:cs typeface="Calibri"/>
              </a:rPr>
              <a:t>d</a:t>
            </a:r>
            <a:endParaRPr sz="1000" dirty="0">
              <a:latin typeface="Calibri"/>
              <a:cs typeface="Calibri"/>
            </a:endParaRPr>
          </a:p>
          <a:p>
            <a:pPr marL="92710">
              <a:spcBef>
                <a:spcPts val="605"/>
              </a:spcBef>
            </a:pPr>
            <a:r>
              <a:rPr sz="1000" b="1" spc="-5" dirty="0">
                <a:latin typeface="Calibri"/>
                <a:cs typeface="Calibri"/>
              </a:rPr>
              <a:t>1B. </a:t>
            </a:r>
            <a:r>
              <a:rPr sz="1000" spc="-5" dirty="0" err="1">
                <a:latin typeface="Calibri"/>
                <a:cs typeface="Calibri"/>
              </a:rPr>
              <a:t>t</a:t>
            </a:r>
            <a:r>
              <a:rPr sz="1000" dirty="0" err="1">
                <a:latin typeface="Calibri"/>
                <a:cs typeface="Calibri"/>
              </a:rPr>
              <a:t>b</a:t>
            </a:r>
            <a:r>
              <a:rPr sz="1000" spc="-5" dirty="0" err="1">
                <a:latin typeface="Calibri"/>
                <a:cs typeface="Calibri"/>
              </a:rPr>
              <a:t>d</a:t>
            </a:r>
            <a:endParaRPr sz="1000" dirty="0">
              <a:latin typeface="Calibri"/>
              <a:cs typeface="Calibri"/>
            </a:endParaRPr>
          </a:p>
          <a:p>
            <a:pPr marL="92710">
              <a:spcBef>
                <a:spcPts val="585"/>
              </a:spcBef>
            </a:pPr>
            <a:r>
              <a:rPr sz="1000" b="1" spc="-5" dirty="0">
                <a:latin typeface="Calibri"/>
                <a:cs typeface="Calibri"/>
              </a:rPr>
              <a:t>1C. </a:t>
            </a:r>
            <a:r>
              <a:rPr sz="1000" spc="-5" dirty="0" err="1">
                <a:latin typeface="Calibri"/>
                <a:cs typeface="Calibri"/>
              </a:rPr>
              <a:t>t</a:t>
            </a:r>
            <a:r>
              <a:rPr sz="1000" dirty="0" err="1">
                <a:latin typeface="Calibri"/>
                <a:cs typeface="Calibri"/>
              </a:rPr>
              <a:t>b</a:t>
            </a:r>
            <a:r>
              <a:rPr sz="1000" spc="-5" dirty="0" err="1">
                <a:latin typeface="Calibri"/>
                <a:cs typeface="Calibri"/>
              </a:rPr>
              <a:t>d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2868" y="3630167"/>
            <a:ext cx="4003675" cy="477520"/>
          </a:xfrm>
          <a:custGeom>
            <a:avLst/>
            <a:gdLst/>
            <a:ahLst/>
            <a:cxnLst/>
            <a:rect l="l" t="t" r="r" b="b"/>
            <a:pathLst>
              <a:path w="4003675" h="477520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2879" y="3582060"/>
            <a:ext cx="479425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868" y="4703065"/>
            <a:ext cx="4003675" cy="194925"/>
          </a:xfrm>
          <a:prstGeom prst="rect">
            <a:avLst/>
          </a:prstGeom>
          <a:solidFill>
            <a:srgbClr val="FAE3D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>
                <a:latin typeface="Calibri"/>
                <a:cs typeface="Calibri"/>
              </a:rPr>
              <a:t>TBD:</a:t>
            </a:r>
            <a:r>
              <a:rPr sz="1000" b="1" spc="-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2868" y="5716524"/>
            <a:ext cx="4003675" cy="1949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>
                <a:latin typeface="Calibri"/>
                <a:cs typeface="Calibri"/>
              </a:rPr>
              <a:t>TBD:</a:t>
            </a:r>
            <a:r>
              <a:rPr sz="1000" b="1" spc="-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23240"/>
            <a:ext cx="995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School</a:t>
            </a:r>
            <a:r>
              <a:rPr sz="1400" b="1" spc="-7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Name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730" y="675894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6" y="200202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2710" y="1011052"/>
            <a:ext cx="2282876" cy="55399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Increase the percent of students in grades 6-8 proficient or above on the MATH GMA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2211" y="1071768"/>
            <a:ext cx="1912620" cy="18466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Calibri"/>
                <a:cs typeface="Calibri"/>
              </a:rPr>
              <a:t>Increase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47689" y="1011052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648" y="1965705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sz="1200" b="1" i="1" spc="-2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5431" y="3731134"/>
            <a:ext cx="1231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0224" y="4681500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5730" y="189738"/>
            <a:ext cx="513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8894" y="226567"/>
            <a:ext cx="411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2702" y="2377186"/>
            <a:ext cx="1889125" cy="989965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09063" y="2471421"/>
            <a:ext cx="117221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algn="ctr"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ster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c  Excellence 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spcBef>
                <a:spcPts val="5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Curriculum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900" spc="-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2702" y="3591815"/>
            <a:ext cx="1889125" cy="83121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2864" y="3686683"/>
            <a:ext cx="132143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2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2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155575" marR="15875" indent="-128270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Whole Child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Intervention </a:t>
            </a:r>
            <a:r>
              <a:rPr sz="900" spc="-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Personalized Learning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2702" y="4618991"/>
            <a:ext cx="1889125" cy="831215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5892" y="4714495"/>
            <a:ext cx="163830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Equipping &amp;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Empowering </a:t>
            </a:r>
            <a:r>
              <a:rPr sz="1200" b="1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  <a:p>
            <a:pPr marL="212090" marR="32384" indent="172085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 Staff Support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2702" y="5655310"/>
            <a:ext cx="1889125" cy="831215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32863" y="5751678"/>
            <a:ext cx="14541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indent="-167640">
              <a:spcBef>
                <a:spcPts val="100"/>
              </a:spcBef>
            </a:pP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43815" algn="ctr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42545" algn="ctr"/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6099" y="5781548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8.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9.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439E12B-E4F2-35BD-C505-3E554365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9" y="17022"/>
            <a:ext cx="119867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Strategic Plan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Improve students’ mathematics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Improve students’ reading language arts/ writing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Regularly engage students in research and reflection on personal data and growth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ongoing professional learning and development opportunities for all faculty/staff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Consistently inform and engage school families, community and partners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Recruit and maintain highly talented faculty/staff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the number of students in higher level and STEM classes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Continuously align people and resources to maximize impact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283066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4.xml><?xml version="1.0" encoding="utf-8"?>
<a:theme xmlns:a="http://schemas.openxmlformats.org/drawingml/2006/main" name="1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7" ma:contentTypeDescription="Create a new document." ma:contentTypeScope="" ma:versionID="3e2294909db46d904757942a84e001dc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ee00007a08aafb63022019d11c7f01ec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2920B-1B7A-4E5C-A6CD-F0BC27E87035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37e30bb-5f32-4411-a640-0b4044b692bf"/>
    <ds:schemaRef ds:uri="http://schemas.microsoft.com/office/2006/documentManagement/types"/>
    <ds:schemaRef ds:uri="ffb952a0-74d9-4848-89d6-000c4b1b707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171</TotalTime>
  <Words>848</Words>
  <Application>Microsoft Office PowerPoint</Application>
  <PresentationFormat>Widescreen</PresentationFormat>
  <Paragraphs>217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Avenir Next LT Pro</vt:lpstr>
      <vt:lpstr>Calibri</vt:lpstr>
      <vt:lpstr>Century Gothic</vt:lpstr>
      <vt:lpstr>Sabon Next LT</vt:lpstr>
      <vt:lpstr>Tenorite</vt:lpstr>
      <vt:lpstr>Times New Roman</vt:lpstr>
      <vt:lpstr>Tw Cen MT</vt:lpstr>
      <vt:lpstr>Verdana</vt:lpstr>
      <vt:lpstr>Wingdings</vt:lpstr>
      <vt:lpstr>Office Theme</vt:lpstr>
      <vt:lpstr>2022 Principal's Report Template - Mtg 1</vt:lpstr>
      <vt:lpstr>ShapesVTI</vt:lpstr>
      <vt:lpstr>1_Office Theme</vt:lpstr>
      <vt:lpstr>GO Team Meeting #1 </vt:lpstr>
      <vt:lpstr> Agenda</vt:lpstr>
      <vt:lpstr>PowerPoint Presentation</vt:lpstr>
      <vt:lpstr>Action Items</vt:lpstr>
      <vt:lpstr>TOPICS</vt:lpstr>
      <vt:lpstr>PowerPoint Presentation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Glows &amp; Grows </vt:lpstr>
      <vt:lpstr>GO Team Discussion: Data Protocol</vt:lpstr>
      <vt:lpstr>Timeline for GO Teams</vt:lpstr>
      <vt:lpstr>Questions?</vt:lpstr>
      <vt:lpstr>Principal’s Report</vt:lpstr>
      <vt:lpstr>Enrollment</vt:lpstr>
      <vt:lpstr>Information about our school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</dc:title>
  <dc:subject/>
  <dc:creator>Jacobi, Diane</dc:creator>
  <cp:lastModifiedBy>Guilford, Larry</cp:lastModifiedBy>
  <cp:revision>5</cp:revision>
  <dcterms:created xsi:type="dcterms:W3CDTF">2022-08-12T14:07:56Z</dcterms:created>
  <dcterms:modified xsi:type="dcterms:W3CDTF">2023-09-20T22:02:31Z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